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2" r:id="rId12"/>
    <p:sldId id="267" r:id="rId13"/>
    <p:sldId id="271" r:id="rId14"/>
    <p:sldId id="268" r:id="rId15"/>
    <p:sldId id="270" r:id="rId16"/>
  </p:sldIdLst>
  <p:sldSz cx="10790238" cy="70405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942" y="-24"/>
      </p:cViewPr>
      <p:guideLst>
        <p:guide orient="horz" pos="2218"/>
        <p:guide pos="3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610405" y="3129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0790238" cy="2581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2644" y="6561810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18540" y="2894455"/>
            <a:ext cx="7553167" cy="179925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3437" y="2484537"/>
            <a:ext cx="1042336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838" y="156457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035449" y="2171623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146948" y="2268627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125363" y="2258005"/>
            <a:ext cx="539512" cy="45307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09268" y="391143"/>
            <a:ext cx="9171702" cy="1799255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8272516" y="0"/>
            <a:ext cx="2517722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1"/>
            <a:ext cx="10790238" cy="159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2644" y="6561810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838" y="159586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224972" y="3365389"/>
            <a:ext cx="641160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071100" y="3003648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8182600" y="3100652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1018" y="3090031"/>
            <a:ext cx="539512" cy="453073"/>
          </a:xfrm>
        </p:spPr>
        <p:txBody>
          <a:bodyPr/>
          <a:lstStyle/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675" y="312914"/>
            <a:ext cx="7733004" cy="597633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109" y="312920"/>
            <a:ext cx="1708454" cy="600729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6942" y="1053699"/>
            <a:ext cx="539512" cy="453073"/>
          </a:xfrm>
        </p:spPr>
        <p:txBody>
          <a:bodyPr/>
          <a:lstStyle/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6081" y="1567698"/>
            <a:ext cx="10034921" cy="46937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610405" y="19557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79838" y="2346854"/>
            <a:ext cx="10423369" cy="31291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3437" y="146142"/>
            <a:ext cx="10423369" cy="219665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792" y="2816226"/>
            <a:ext cx="7646832" cy="1717768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2644" y="6561810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9838" y="156457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79838" y="2503311"/>
            <a:ext cx="1042336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035449" y="2171623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146948" y="2268627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5363" y="2258005"/>
            <a:ext cx="539512" cy="45307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6" y="547600"/>
            <a:ext cx="9171702" cy="156457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81" y="234687"/>
            <a:ext cx="10070889" cy="77915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33821" y="6580580"/>
            <a:ext cx="3593149" cy="375497"/>
          </a:xfrm>
        </p:spPr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384600" y="1617600"/>
            <a:ext cx="10527" cy="494785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56078" y="1408113"/>
            <a:ext cx="4765688" cy="4806357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664875" y="1408113"/>
            <a:ext cx="4765688" cy="4806357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395119" y="2258848"/>
            <a:ext cx="0" cy="429943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0790238" cy="148634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0610405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9838" y="1408112"/>
            <a:ext cx="10423369" cy="93874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2195" y="6561805"/>
            <a:ext cx="10423369" cy="319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080" y="1564571"/>
            <a:ext cx="4767561" cy="75248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53939" y="1564571"/>
            <a:ext cx="4769436" cy="750993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9677" y="6580580"/>
            <a:ext cx="4226177" cy="37549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79838" y="1314238"/>
            <a:ext cx="1042336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838" y="159586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56079" y="2537173"/>
            <a:ext cx="4769284" cy="392005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664875" y="2537173"/>
            <a:ext cx="4765688" cy="39239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035449" y="981486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146948" y="1078490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5363" y="1070171"/>
            <a:ext cx="539512" cy="453073"/>
          </a:xfrm>
        </p:spPr>
        <p:txBody>
          <a:bodyPr/>
          <a:lstStyle>
            <a:lvl1pPr algn="ctr">
              <a:defRPr/>
            </a:lvl1pPr>
          </a:lstStyle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25363" y="1063604"/>
            <a:ext cx="539512" cy="453073"/>
          </a:xfrm>
        </p:spPr>
        <p:txBody>
          <a:bodyPr/>
          <a:lstStyle/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1"/>
            <a:ext cx="10790238" cy="159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0610405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644" y="6561810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838" y="162715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5449" y="6492964"/>
            <a:ext cx="719349" cy="4530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9838" y="156457"/>
            <a:ext cx="10423369" cy="3129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610405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790238" cy="1220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79842" y="625828"/>
            <a:ext cx="3237071" cy="602359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93" y="938742"/>
            <a:ext cx="2787478" cy="101697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9593" y="2033944"/>
            <a:ext cx="2787478" cy="4255304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838" y="156457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79838" y="547599"/>
            <a:ext cx="1042336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686665" y="704057"/>
            <a:ext cx="6653980" cy="555422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528620" y="234685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640119" y="331690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8536" y="321068"/>
            <a:ext cx="539512" cy="45307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6242" y="6558452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079" y="6581508"/>
            <a:ext cx="3992388" cy="375497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79838" y="547599"/>
            <a:ext cx="1042336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0610405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9838" y="156457"/>
            <a:ext cx="10423369" cy="30978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79842" y="625828"/>
            <a:ext cx="3237071" cy="602359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9838" y="159586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528620" y="234685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640119" y="331690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8536" y="321068"/>
            <a:ext cx="539512" cy="453073"/>
          </a:xfrm>
        </p:spPr>
        <p:txBody>
          <a:bodyPr/>
          <a:lstStyle/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548" y="5163080"/>
            <a:ext cx="6923736" cy="1251656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0548" y="625828"/>
            <a:ext cx="6923736" cy="4380795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96" y="1016970"/>
            <a:ext cx="2877397" cy="5397765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6242" y="6558452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30224" y="6575488"/>
            <a:ext cx="3593149" cy="375497"/>
          </a:xfrm>
        </p:spPr>
        <p:txBody>
          <a:bodyPr/>
          <a:lstStyle/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079" y="6581508"/>
            <a:ext cx="4229772" cy="37549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884107"/>
            <a:ext cx="10790238" cy="1564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5"/>
            <a:ext cx="10790238" cy="14304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3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610405" y="0"/>
            <a:ext cx="179837" cy="70405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242" y="6558452"/>
            <a:ext cx="10423369" cy="31780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33821" y="6575488"/>
            <a:ext cx="3593149" cy="37549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CEBFEBD-8312-4B19-AB97-215C4BBA5D4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9677" y="6581508"/>
            <a:ext cx="4226177" cy="375497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838" y="159586"/>
            <a:ext cx="10423369" cy="672139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79838" y="1310730"/>
            <a:ext cx="1042336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035449" y="981486"/>
            <a:ext cx="719349" cy="62582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146948" y="1078490"/>
            <a:ext cx="496350" cy="4318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125363" y="1067869"/>
            <a:ext cx="539512" cy="45307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FA7867-6433-4D94-9897-0F31B48565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6081" y="234687"/>
            <a:ext cx="10070889" cy="7791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6081" y="1564570"/>
            <a:ext cx="10070889" cy="47218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Video%20za%20prezentaciju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6719" y="700881"/>
            <a:ext cx="48061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900" b="1" dirty="0" smtClean="0">
                <a:latin typeface="Verdana" pitchFamily="34" charset="0"/>
                <a:ea typeface="Verdana" pitchFamily="34" charset="0"/>
              </a:rPr>
              <a:t>Универзитет у Београду</a:t>
            </a:r>
          </a:p>
          <a:p>
            <a:pPr algn="ctr"/>
            <a:r>
              <a:rPr lang="sr-Cyrl-RS" sz="1900" b="1" dirty="0" smtClean="0">
                <a:latin typeface="Verdana" pitchFamily="34" charset="0"/>
                <a:ea typeface="Verdana" pitchFamily="34" charset="0"/>
              </a:rPr>
              <a:t>Факултет организационих наука</a:t>
            </a:r>
            <a:endParaRPr lang="en-US" sz="19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548" y="2894455"/>
            <a:ext cx="1015715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Verdana" pitchFamily="34" charset="0"/>
                <a:ea typeface="Verdana" pitchFamily="34" charset="0"/>
              </a:rPr>
              <a:t>Имплементација и употреба сервиса провајдера идентитета</a:t>
            </a:r>
          </a:p>
          <a:p>
            <a:pPr algn="ctr"/>
            <a:r>
              <a:rPr lang="sr-Cyrl-RS" sz="2000" b="1" dirty="0" smtClean="0">
                <a:latin typeface="Verdana" pitchFamily="34" charset="0"/>
                <a:ea typeface="Verdana" pitchFamily="34" charset="0"/>
              </a:rPr>
              <a:t>употребом .</a:t>
            </a:r>
            <a:r>
              <a:rPr lang="en-GB" sz="2000" b="1" dirty="0" smtClean="0">
                <a:latin typeface="Verdana" pitchFamily="34" charset="0"/>
                <a:ea typeface="Verdana" pitchFamily="34" charset="0"/>
              </a:rPr>
              <a:t>NET </a:t>
            </a:r>
            <a:r>
              <a:rPr lang="sr-Cyrl-RS" sz="2000" b="1" dirty="0" smtClean="0">
                <a:latin typeface="Verdana" pitchFamily="34" charset="0"/>
                <a:ea typeface="Verdana" pitchFamily="34" charset="0"/>
              </a:rPr>
              <a:t>технологија</a:t>
            </a:r>
            <a:endParaRPr lang="en-US" sz="2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91" y="5241312"/>
            <a:ext cx="6292317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Комисија:</a:t>
            </a: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Проф. др Саша </a:t>
            </a:r>
            <a:r>
              <a:rPr lang="sr-Cyrl-RS" b="1" dirty="0" smtClean="0">
                <a:latin typeface="Verdana" pitchFamily="34" charset="0"/>
                <a:ea typeface="Verdana" pitchFamily="34" charset="0"/>
              </a:rPr>
              <a:t>Лазаревић-ментор</a:t>
            </a:r>
            <a:endParaRPr lang="en-US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Татјана </a:t>
            </a:r>
            <a:r>
              <a:rPr lang="sr-Cyrl-RS" b="1" dirty="0" smtClean="0">
                <a:latin typeface="Verdana" pitchFamily="34" charset="0"/>
                <a:ea typeface="Verdana" pitchFamily="34" charset="0"/>
              </a:rPr>
              <a:t>Стојановић-први члан</a:t>
            </a:r>
            <a:endParaRPr lang="sr-Cyrl-RS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Проф. др Срђа  </a:t>
            </a:r>
            <a:r>
              <a:rPr lang="sr-Cyrl-RS" b="1" dirty="0" smtClean="0">
                <a:latin typeface="Verdana" pitchFamily="34" charset="0"/>
                <a:ea typeface="Verdana" pitchFamily="34" charset="0"/>
              </a:rPr>
              <a:t>Бјеладиновић-други члан</a:t>
            </a:r>
            <a:endParaRPr lang="sr-Cyrl-RS" b="1" dirty="0" smtClean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3337" y="56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5096" y="5241318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Кандидат:</a:t>
            </a: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Милица Сукновић 92/18</a:t>
            </a:r>
            <a:endParaRPr lang="en-US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" name="Picture 13" descr="11zon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843" y="2033940"/>
            <a:ext cx="832554" cy="7822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      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MVC </a:t>
            </a:r>
            <a:r>
              <a:rPr lang="sr-Cyrl-R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клијент</a:t>
            </a:r>
            <a:endParaRPr lang="en-US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 descr="11zon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19" y="167481"/>
            <a:ext cx="838200" cy="838200"/>
          </a:xfrm>
          <a:prstGeom prst="rect">
            <a:avLst/>
          </a:prstGeom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90319" y="319881"/>
            <a:ext cx="50925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9" y="3901281"/>
            <a:ext cx="7270681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WebApi </a:t>
            </a:r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клијент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11zon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919" y="853281"/>
            <a:ext cx="942975" cy="94297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119" y="2910681"/>
            <a:ext cx="5791200" cy="336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5919" y="1539081"/>
            <a:ext cx="4114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zon_cropped.png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94919" y="548481"/>
            <a:ext cx="3129757" cy="3129757"/>
          </a:xfrm>
        </p:spPr>
      </p:pic>
      <p:sp>
        <p:nvSpPr>
          <p:cNvPr id="5" name="TextBox 4"/>
          <p:cNvSpPr txBox="1"/>
          <p:nvPr/>
        </p:nvSpPr>
        <p:spPr>
          <a:xfrm>
            <a:off x="4175919" y="382508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Линк до видеа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Закључак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7919" y="929481"/>
            <a:ext cx="919957" cy="919957"/>
          </a:xfrm>
        </p:spPr>
      </p:pic>
      <p:sp>
        <p:nvSpPr>
          <p:cNvPr id="5" name="TextBox 4"/>
          <p:cNvSpPr txBox="1"/>
          <p:nvPr/>
        </p:nvSpPr>
        <p:spPr>
          <a:xfrm>
            <a:off x="442119" y="2224881"/>
            <a:ext cx="99806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</a:rPr>
              <a:t>Identity Server </a:t>
            </a:r>
            <a:r>
              <a:rPr lang="sr-Cyrl-RS" dirty="0" smtClean="0">
                <a:latin typeface="Verdana" pitchFamily="34" charset="0"/>
                <a:ea typeface="Verdana" pitchFamily="34" charset="0"/>
              </a:rPr>
              <a:t>представња оквир за имплементацију провајдера идентитета</a:t>
            </a:r>
            <a:endParaRPr lang="en-GB" dirty="0" smtClean="0">
              <a:latin typeface="Verdana" pitchFamily="34" charset="0"/>
              <a:ea typeface="Verdana" pitchFamily="34" charset="0"/>
            </a:endParaRPr>
          </a:p>
          <a:p>
            <a:endParaRPr lang="sr-Cyrl-RS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Verdana" pitchFamily="34" charset="0"/>
                <a:ea typeface="Verdana" pitchFamily="34" charset="0"/>
              </a:rPr>
              <a:t>Провајдер идентитета омогућава аутентификацију више апликација које верују</a:t>
            </a:r>
          </a:p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истом провајдеру идентитета</a:t>
            </a:r>
          </a:p>
          <a:p>
            <a:endParaRPr lang="sr-Cyrl-RS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latin typeface="Verdana" pitchFamily="34" charset="0"/>
                <a:ea typeface="Verdana" pitchFamily="34" charset="0"/>
              </a:rPr>
              <a:t>Могућност надоградње система путем:</a:t>
            </a:r>
          </a:p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      </a:t>
            </a:r>
            <a:r>
              <a:rPr lang="en-US" dirty="0" smtClean="0">
                <a:latin typeface="Verdana" pitchFamily="34" charset="0"/>
                <a:ea typeface="Verdana" pitchFamily="34" charset="0"/>
              </a:rPr>
              <a:t>Google </a:t>
            </a:r>
            <a:r>
              <a:rPr lang="sr-Cyrl-RS" dirty="0" smtClean="0">
                <a:latin typeface="Verdana" pitchFamily="34" charset="0"/>
                <a:ea typeface="Verdana" pitchFamily="34" charset="0"/>
              </a:rPr>
              <a:t>аутентификације </a:t>
            </a:r>
          </a:p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      2</a:t>
            </a:r>
            <a:r>
              <a:rPr lang="en-GB" dirty="0" smtClean="0">
                <a:latin typeface="Verdana" pitchFamily="34" charset="0"/>
                <a:ea typeface="Verdana" pitchFamily="34" charset="0"/>
              </a:rPr>
              <a:t>FA </a:t>
            </a:r>
            <a:r>
              <a:rPr lang="sr-Cyrl-RS" dirty="0" smtClean="0">
                <a:latin typeface="Verdana" pitchFamily="34" charset="0"/>
                <a:ea typeface="Verdana" pitchFamily="34" charset="0"/>
              </a:rPr>
              <a:t>аутентификације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33119" y="624681"/>
            <a:ext cx="1371600" cy="1371600"/>
          </a:xfrm>
        </p:spPr>
      </p:pic>
      <p:sp>
        <p:nvSpPr>
          <p:cNvPr id="5" name="TextBox 4"/>
          <p:cNvSpPr txBox="1"/>
          <p:nvPr/>
        </p:nvSpPr>
        <p:spPr>
          <a:xfrm>
            <a:off x="3566319" y="336788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Хвала на пажњи!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6719" y="700881"/>
            <a:ext cx="48061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900" b="1" dirty="0" smtClean="0">
                <a:latin typeface="Verdana" pitchFamily="34" charset="0"/>
                <a:ea typeface="Verdana" pitchFamily="34" charset="0"/>
              </a:rPr>
              <a:t>Универзитет у Београду</a:t>
            </a:r>
          </a:p>
          <a:p>
            <a:pPr algn="ctr"/>
            <a:r>
              <a:rPr lang="sr-Cyrl-RS" sz="1900" b="1" dirty="0" smtClean="0">
                <a:latin typeface="Verdana" pitchFamily="34" charset="0"/>
                <a:ea typeface="Verdana" pitchFamily="34" charset="0"/>
              </a:rPr>
              <a:t>Факултет организационих наука</a:t>
            </a:r>
            <a:endParaRPr lang="en-US" sz="19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548" y="2894455"/>
            <a:ext cx="1015715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Verdana" pitchFamily="34" charset="0"/>
                <a:ea typeface="Verdana" pitchFamily="34" charset="0"/>
              </a:rPr>
              <a:t>Имплементација и употреба сервиса провајдера идентитета</a:t>
            </a:r>
          </a:p>
          <a:p>
            <a:pPr algn="ctr"/>
            <a:r>
              <a:rPr lang="sr-Cyrl-RS" sz="2000" b="1" dirty="0" smtClean="0">
                <a:latin typeface="Verdana" pitchFamily="34" charset="0"/>
                <a:ea typeface="Verdana" pitchFamily="34" charset="0"/>
              </a:rPr>
              <a:t>употребом .</a:t>
            </a:r>
            <a:r>
              <a:rPr lang="en-GB" sz="2000" b="1" dirty="0" smtClean="0">
                <a:latin typeface="Verdana" pitchFamily="34" charset="0"/>
                <a:ea typeface="Verdana" pitchFamily="34" charset="0"/>
              </a:rPr>
              <a:t>NET </a:t>
            </a:r>
            <a:r>
              <a:rPr lang="sr-Cyrl-RS" sz="2000" b="1" dirty="0" smtClean="0">
                <a:latin typeface="Verdana" pitchFamily="34" charset="0"/>
                <a:ea typeface="Verdana" pitchFamily="34" charset="0"/>
              </a:rPr>
              <a:t>технологија</a:t>
            </a:r>
            <a:endParaRPr lang="en-US" sz="2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91" y="5241312"/>
            <a:ext cx="6292317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Комисија:</a:t>
            </a: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Проф. др Саша Лазаревић-ментор</a:t>
            </a: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Проф. др Срђа  Бјеладиновић-први члан</a:t>
            </a: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Татјана Стојановић-други члан</a:t>
            </a:r>
            <a:endParaRPr lang="en-US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3337" y="56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5096" y="5241318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Verdana" pitchFamily="34" charset="0"/>
                <a:ea typeface="Verdana" pitchFamily="34" charset="0"/>
              </a:rPr>
              <a:t>Кандидат:</a:t>
            </a:r>
          </a:p>
          <a:p>
            <a:r>
              <a:rPr lang="sr-Cyrl-RS" b="1" dirty="0" smtClean="0">
                <a:latin typeface="Verdana" pitchFamily="34" charset="0"/>
                <a:ea typeface="Verdana" pitchFamily="34" charset="0"/>
              </a:rPr>
              <a:t>Милица Сукновић 92/18</a:t>
            </a:r>
            <a:endParaRPr lang="en-US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" name="Picture 13" descr="11zon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843" y="2033940"/>
            <a:ext cx="832554" cy="7822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Садржај</a:t>
            </a:r>
            <a:r>
              <a:rPr lang="sr-Latn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: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Verdana" pitchFamily="34" charset="0"/>
            </a:endParaRPr>
          </a:p>
        </p:txBody>
      </p:sp>
      <p:pic>
        <p:nvPicPr>
          <p:cNvPr id="6" name="Content Placeholder 5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29077" y="959114"/>
            <a:ext cx="1165575" cy="1095199"/>
          </a:xfrm>
        </p:spPr>
      </p:pic>
      <p:sp>
        <p:nvSpPr>
          <p:cNvPr id="7" name="TextBox 6"/>
          <p:cNvSpPr txBox="1"/>
          <p:nvPr/>
        </p:nvSpPr>
        <p:spPr>
          <a:xfrm>
            <a:off x="816075" y="2268627"/>
            <a:ext cx="349672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Технологије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075" y="2894454"/>
            <a:ext cx="6493916" cy="36933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Провајдер идентитета (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Identity Provider</a:t>
            </a:r>
            <a:r>
              <a:rPr lang="sr-Latn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)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075" y="3520282"/>
            <a:ext cx="3496724" cy="36933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Identity Server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077" y="4224338"/>
            <a:ext cx="6577170" cy="36933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</a:t>
            </a:r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Архитектура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IdentityProvider</a:t>
            </a:r>
            <a:r>
              <a:rPr lang="sr-Latn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-a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78" y="4928395"/>
            <a:ext cx="3579979" cy="36933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Снимак апликације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078" y="5632452"/>
            <a:ext cx="3579979" cy="36933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R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Закључак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Технологије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Verdana" pitchFamily="34" charset="0"/>
            </a:endParaRPr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29079" y="869032"/>
            <a:ext cx="1156508" cy="1086680"/>
          </a:xfrm>
        </p:spPr>
      </p:pic>
      <p:sp>
        <p:nvSpPr>
          <p:cNvPr id="5" name="TextBox 4"/>
          <p:cNvSpPr txBox="1"/>
          <p:nvPr/>
        </p:nvSpPr>
        <p:spPr>
          <a:xfrm>
            <a:off x="566309" y="2503312"/>
            <a:ext cx="840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Verdana" pitchFamily="34" charset="0"/>
                <a:ea typeface="Verdana" pitchFamily="34" charset="0"/>
              </a:rPr>
              <a:t>ASP .NET Core</a:t>
            </a:r>
            <a:endParaRPr lang="en-US" b="1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8375" y="2503312"/>
            <a:ext cx="39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Verdana" pitchFamily="34" charset="0"/>
                <a:ea typeface="Verdana" pitchFamily="34" charset="0"/>
              </a:rPr>
              <a:t>Entity Framework Core</a:t>
            </a:r>
            <a:endParaRPr lang="en-US" b="1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65" y="3050911"/>
            <a:ext cx="4827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000" dirty="0" smtClean="0">
                <a:latin typeface="Verdana" pitchFamily="34" charset="0"/>
                <a:ea typeface="Verdana" pitchFamily="34" charset="0"/>
              </a:rPr>
              <a:t>Web aplikacije</a:t>
            </a:r>
          </a:p>
          <a:p>
            <a:pPr>
              <a:buFont typeface="Wingdings" pitchFamily="2" charset="2"/>
              <a:buChar char="Ø"/>
            </a:pPr>
            <a:r>
              <a:rPr lang="sr-Latn-RS" sz="2000" dirty="0" smtClean="0">
                <a:latin typeface="Verdana" pitchFamily="34" charset="0"/>
                <a:ea typeface="Verdana" pitchFamily="34" charset="0"/>
              </a:rPr>
              <a:t>Nalazi se u okviru .NET platforme</a:t>
            </a:r>
          </a:p>
          <a:p>
            <a:pPr>
              <a:buFont typeface="Wingdings" pitchFamily="2" charset="2"/>
              <a:buChar char="Ø"/>
            </a:pPr>
            <a:r>
              <a:rPr lang="sr-Latn-RS" sz="2000" dirty="0" smtClean="0">
                <a:latin typeface="Verdana" pitchFamily="34" charset="0"/>
                <a:ea typeface="Verdana" pitchFamily="34" charset="0"/>
              </a:rPr>
              <a:t>Koristi se na Mac, Linux, Windows OS</a:t>
            </a:r>
            <a:endParaRPr lang="en-US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3843" y="3207369"/>
            <a:ext cx="4495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000" dirty="0" smtClean="0">
                <a:latin typeface="Verdana" pitchFamily="34" charset="0"/>
                <a:ea typeface="Verdana" pitchFamily="34" charset="0"/>
              </a:rPr>
              <a:t>ORM alat</a:t>
            </a:r>
          </a:p>
          <a:p>
            <a:pPr>
              <a:buFont typeface="Wingdings" pitchFamily="2" charset="2"/>
              <a:buChar char="Ø"/>
            </a:pPr>
            <a:r>
              <a:rPr lang="sr-Latn-RS" sz="2000" dirty="0" smtClean="0">
                <a:latin typeface="Verdana" pitchFamily="34" charset="0"/>
                <a:ea typeface="Verdana" pitchFamily="34" charset="0"/>
              </a:rPr>
              <a:t>Poboljšanje ADO .NET-a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2.</a:t>
            </a:r>
            <a:r>
              <a:rPr lang="sr-Cyrl-RS" sz="31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Провајдер идентитета (</a:t>
            </a:r>
            <a:r>
              <a:rPr lang="en-GB" sz="31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Identity Provider</a:t>
            </a:r>
            <a:r>
              <a:rPr lang="sr-Latn-RS" sz="31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)</a:t>
            </a:r>
            <a:endParaRPr lang="en-US" sz="3100" b="1" i="1" dirty="0"/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22910" y="1016970"/>
            <a:ext cx="1137301" cy="1016970"/>
          </a:xfrm>
        </p:spPr>
      </p:pic>
      <p:sp>
        <p:nvSpPr>
          <p:cNvPr id="5" name="TextBox 4"/>
          <p:cNvSpPr txBox="1"/>
          <p:nvPr/>
        </p:nvSpPr>
        <p:spPr>
          <a:xfrm>
            <a:off x="817446" y="2190399"/>
            <a:ext cx="34332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Verdana" pitchFamily="34" charset="0"/>
                <a:ea typeface="Verdana" pitchFamily="34" charset="0"/>
              </a:rPr>
              <a:t>Део структуре софтверског ситема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Verdana" pitchFamily="34" charset="0"/>
                <a:ea typeface="Verdana" pitchFamily="34" charset="0"/>
              </a:rPr>
              <a:t>Централизовани сервер за аутентификацију и ауторизацију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Verdana" pitchFamily="34" charset="0"/>
                <a:ea typeface="Verdana" pitchFamily="34" charset="0"/>
              </a:rPr>
              <a:t>Аутентификација се врши само на једном месту</a:t>
            </a:r>
            <a:r>
              <a:rPr lang="en-GB" dirty="0" smtClean="0">
                <a:latin typeface="Verdana" pitchFamily="34" charset="0"/>
                <a:ea typeface="Verdana" pitchFamily="34" charset="0"/>
              </a:rPr>
              <a:t> </a:t>
            </a:r>
            <a:endParaRPr lang="sr-Cyrl-RS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Verdana" pitchFamily="34" charset="0"/>
                <a:ea typeface="Verdana" pitchFamily="34" charset="0"/>
              </a:rPr>
              <a:t>Издаје две врсте токена</a:t>
            </a:r>
          </a:p>
          <a:p>
            <a:pPr>
              <a:buFont typeface="Wingdings" pitchFamily="2" charset="2"/>
              <a:buChar char="Ø"/>
            </a:pPr>
            <a:r>
              <a:rPr lang="en-GB" i="1" dirty="0" smtClean="0">
                <a:latin typeface="Verdana" pitchFamily="34" charset="0"/>
                <a:ea typeface="Verdana" pitchFamily="34" charset="0"/>
              </a:rPr>
              <a:t>Single Sign On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190" y="2190398"/>
            <a:ext cx="5987764" cy="3989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Identity </a:t>
            </a:r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en-GB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Access </a:t>
            </a:r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токен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22912" y="1016971"/>
            <a:ext cx="980931" cy="86051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954" y="2268627"/>
            <a:ext cx="9512985" cy="3657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OpenIdConnect</a:t>
            </a:r>
            <a:r>
              <a:rPr lang="sr-Latn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Verdana" pitchFamily="34" charset="0"/>
              </a:rPr>
              <a:t>(OIDC)+OAuth2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Verdana" pitchFamily="34" charset="0"/>
            </a:endParaRPr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22912" y="1016970"/>
            <a:ext cx="980931" cy="78228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932" y="2425084"/>
            <a:ext cx="9051596" cy="3442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190" y="1955713"/>
            <a:ext cx="850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Протоколи који обезбеђују сигурну аутентификацију и ауторизацију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AuthorizationCode+PKCE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4885" y="1799255"/>
            <a:ext cx="7586139" cy="4486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1zon_cropp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653" y="1016970"/>
            <a:ext cx="817442" cy="7822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r>
              <a:rPr lang="sr-Latn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Identity Server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22910" y="1016970"/>
            <a:ext cx="1062675" cy="1016970"/>
          </a:xfrm>
        </p:spPr>
      </p:pic>
      <p:sp>
        <p:nvSpPr>
          <p:cNvPr id="5" name="TextBox 4"/>
          <p:cNvSpPr txBox="1"/>
          <p:nvPr/>
        </p:nvSpPr>
        <p:spPr>
          <a:xfrm>
            <a:off x="1798376" y="2581540"/>
            <a:ext cx="711174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Оквир за имплементирање провајдера идентитета</a:t>
            </a:r>
          </a:p>
          <a:p>
            <a:pPr>
              <a:buFont typeface="Wingdings" pitchFamily="2" charset="2"/>
              <a:buChar char="Ø"/>
            </a:pP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Имплементира </a:t>
            </a:r>
            <a:r>
              <a:rPr lang="en-GB" sz="1900" dirty="0" smtClean="0">
                <a:latin typeface="Verdana" pitchFamily="34" charset="0"/>
                <a:ea typeface="Verdana" pitchFamily="34" charset="0"/>
              </a:rPr>
              <a:t>OpenIdConnect</a:t>
            </a:r>
            <a:r>
              <a:rPr lang="sr-Latn-RS" sz="1900" dirty="0" smtClean="0">
                <a:latin typeface="Verdana" pitchFamily="34" charset="0"/>
                <a:ea typeface="Verdana" pitchFamily="34" charset="0"/>
              </a:rPr>
              <a:t>(OIDC)+</a:t>
            </a: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ОА</a:t>
            </a:r>
            <a:r>
              <a:rPr lang="en-US" sz="1900" dirty="0" smtClean="0">
                <a:latin typeface="Verdana" pitchFamily="34" charset="0"/>
                <a:ea typeface="Verdana" pitchFamily="34" charset="0"/>
              </a:rPr>
              <a:t>uth2 </a:t>
            </a: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протоколе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Може да претвори било коју</a:t>
            </a:r>
            <a:r>
              <a:rPr lang="sr-Latn-RS" sz="1900" dirty="0" smtClean="0">
                <a:latin typeface="Verdana" pitchFamily="34" charset="0"/>
                <a:ea typeface="Verdana" pitchFamily="34" charset="0"/>
              </a:rPr>
              <a:t>ASP.Net Core </a:t>
            </a: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апликацију у </a:t>
            </a:r>
            <a:r>
              <a:rPr lang="sr-Latn-RS" sz="1900" dirty="0" smtClean="0">
                <a:latin typeface="Verdana" pitchFamily="34" charset="0"/>
                <a:ea typeface="Verdana" pitchFamily="34" charset="0"/>
              </a:rPr>
              <a:t>OpenIdConnect </a:t>
            </a: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провајдер апликацију додавањем приступних тачака и подршке (тока) за токене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sz="1900" dirty="0" smtClean="0">
                <a:latin typeface="Verdana" pitchFamily="34" charset="0"/>
                <a:ea typeface="Verdana" pitchFamily="34" charset="0"/>
              </a:rPr>
              <a:t>Двофакторска аутентификација(2</a:t>
            </a:r>
            <a:r>
              <a:rPr lang="en-GB" sz="1900" dirty="0" smtClean="0">
                <a:latin typeface="Verdana" pitchFamily="34" charset="0"/>
                <a:ea typeface="Verdana" pitchFamily="34" charset="0"/>
              </a:rPr>
              <a:t>FA</a:t>
            </a:r>
            <a:r>
              <a:rPr lang="sr-Latn-RS" sz="1900" dirty="0" smtClean="0">
                <a:latin typeface="Verdana" pitchFamily="34" charset="0"/>
                <a:ea typeface="Verdana" pitchFamily="34" charset="0"/>
              </a:rPr>
              <a:t>)</a:t>
            </a:r>
            <a:endParaRPr lang="en-US" sz="1900" dirty="0" smtClean="0"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sr-Latn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sr-Cyrl-R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Архитектура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11zon_cropp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86398" y="938742"/>
            <a:ext cx="920474" cy="880886"/>
          </a:xfrm>
        </p:spPr>
      </p:pic>
      <p:pic>
        <p:nvPicPr>
          <p:cNvPr id="6" name="Picture 5" descr="slika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6" y="1038142"/>
            <a:ext cx="4137722" cy="2296870"/>
          </a:xfrm>
          <a:prstGeom prst="rect">
            <a:avLst/>
          </a:prstGeom>
        </p:spPr>
      </p:pic>
      <p:pic>
        <p:nvPicPr>
          <p:cNvPr id="7" name="Picture 6" descr="identityserver a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11" y="3369849"/>
            <a:ext cx="4472543" cy="3535168"/>
          </a:xfrm>
          <a:prstGeom prst="rect">
            <a:avLst/>
          </a:prstGeom>
        </p:spPr>
      </p:pic>
      <p:pic>
        <p:nvPicPr>
          <p:cNvPr id="9" name="Picture 8" descr="mvc app nov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120" y="436413"/>
            <a:ext cx="4535580" cy="5594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2210</TotalTime>
  <Words>266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Slide 1</vt:lpstr>
      <vt:lpstr>Садржај:</vt:lpstr>
      <vt:lpstr>1.Технологије</vt:lpstr>
      <vt:lpstr>2.Провајдер идентитета (Identity Provider)</vt:lpstr>
      <vt:lpstr>Identity и Access токен</vt:lpstr>
      <vt:lpstr>OpenIdConnect(OIDC)+OAuth2</vt:lpstr>
      <vt:lpstr>AuthorizationCode+PKCE</vt:lpstr>
      <vt:lpstr>3.Identity Server</vt:lpstr>
      <vt:lpstr>4.Архитектура</vt:lpstr>
      <vt:lpstr>       MVC клијент</vt:lpstr>
      <vt:lpstr>WebApi клијент</vt:lpstr>
      <vt:lpstr>Slide 12</vt:lpstr>
      <vt:lpstr>Закључак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Milena Suknovic</dc:creator>
  <cp:lastModifiedBy>Milena Suknovic</cp:lastModifiedBy>
  <cp:revision>11</cp:revision>
  <dcterms:created xsi:type="dcterms:W3CDTF">2022-09-27T11:11:16Z</dcterms:created>
  <dcterms:modified xsi:type="dcterms:W3CDTF">2022-09-30T06:39:45Z</dcterms:modified>
</cp:coreProperties>
</file>